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7"/>
  </p:sldMasterIdLst>
  <p:notesMasterIdLst>
    <p:notesMasterId r:id="rId28"/>
  </p:notesMasterIdLst>
  <p:handoutMasterIdLst>
    <p:handoutMasterId r:id="rId29"/>
  </p:handoutMasterIdLst>
  <p:sldIdLst>
    <p:sldId id="256" r:id="rId8"/>
    <p:sldId id="257" r:id="rId9"/>
    <p:sldId id="258" r:id="rId10"/>
    <p:sldId id="274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5" r:id="rId23"/>
    <p:sldId id="276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B4CA40-1255-4FB0-8DCC-B6C7F011C9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AD6E-666F-434E-8EDD-0B075BF3C2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4E789-458D-4630-9466-67C5A3E7FDAC}" type="datetimeFigureOut">
              <a:rPr lang="en-AU" smtClean="0"/>
              <a:t>8/05/2020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9F01D-B818-44D9-99D1-B4DA2D2D2E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6F6AC-16F7-4BDE-8D47-B9CDBA35FA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F37B9-0C6F-40A6-948D-EC6592A407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160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91B7A-9CB9-42B5-8A9A-6D9C57456437}" type="datetimeFigureOut">
              <a:rPr lang="en-AU" smtClean="0"/>
              <a:t>8/05/2020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C7E36-5C06-406E-8318-E3C443062F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23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7F053BF-BD05-4D00-8AEC-C729C8023FA8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BBF3-21BB-4202-A1CA-EFE1DFF3A36B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BFAE-B18D-435C-B11B-1AC0814BE121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21AABE1-C2A7-4D09-9267-A8FA6F46F7A0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637" y="188975"/>
            <a:ext cx="9041028" cy="70071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425265-0645-4659-B215-891E55A06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638" y="889686"/>
            <a:ext cx="9041028" cy="593125"/>
          </a:xfrm>
        </p:spPr>
        <p:txBody>
          <a:bodyPr>
            <a:normAutofit/>
          </a:bodyPr>
          <a:lstStyle>
            <a:lvl1pPr marL="0" indent="0"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A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223AE6-F472-47A7-86B1-3DC125BE87F2}"/>
              </a:ext>
            </a:extLst>
          </p:cNvPr>
          <p:cNvSpPr txBox="1">
            <a:spLocks/>
          </p:cNvSpPr>
          <p:nvPr userDrawn="1"/>
        </p:nvSpPr>
        <p:spPr>
          <a:xfrm>
            <a:off x="10060900" y="0"/>
            <a:ext cx="2131100" cy="623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dirty="0"/>
              <a:t>Memento Imago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535203-E396-42BF-AFAF-39C79ED60364}"/>
              </a:ext>
            </a:extLst>
          </p:cNvPr>
          <p:cNvSpPr txBox="1">
            <a:spLocks/>
          </p:cNvSpPr>
          <p:nvPr userDrawn="1"/>
        </p:nvSpPr>
        <p:spPr>
          <a:xfrm>
            <a:off x="10658372" y="423013"/>
            <a:ext cx="936152" cy="20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1000" i="0" dirty="0">
                <a:solidFill>
                  <a:srgbClr val="BB1515"/>
                </a:solidFill>
              </a:rPr>
              <a:t>Art Bible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10E75-F843-4163-96C7-1FA147BC6427}"/>
              </a:ext>
            </a:extLst>
          </p:cNvPr>
          <p:cNvSpPr/>
          <p:nvPr userDrawn="1"/>
        </p:nvSpPr>
        <p:spPr>
          <a:xfrm>
            <a:off x="10544050" y="288231"/>
            <a:ext cx="1164797" cy="1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Remember the Image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5902E4-F50D-4CF4-A3F1-3DDA1CFA9207}"/>
              </a:ext>
            </a:extLst>
          </p:cNvPr>
          <p:cNvCxnSpPr>
            <a:cxnSpLocks/>
            <a:stCxn id="16" idx="3"/>
          </p:cNvCxnSpPr>
          <p:nvPr userDrawn="1"/>
        </p:nvCxnSpPr>
        <p:spPr>
          <a:xfrm>
            <a:off x="11708847" y="382271"/>
            <a:ext cx="2385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BF6199-1BA4-4A38-9360-A383D031DB3C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10266920" y="382271"/>
            <a:ext cx="2771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F7CF05-7409-46BF-809E-82C40D160902}"/>
              </a:ext>
            </a:extLst>
          </p:cNvPr>
          <p:cNvSpPr txBox="1"/>
          <p:nvPr userDrawn="1"/>
        </p:nvSpPr>
        <p:spPr>
          <a:xfrm>
            <a:off x="11480204" y="6234704"/>
            <a:ext cx="711796" cy="6232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fld id="{2E37D78A-6E2D-4B18-ACC2-9ADD51E11B3A}" type="slidenum">
              <a:rPr lang="en-AU" sz="2400" smtClean="0"/>
              <a:pPr algn="r"/>
              <a:t>‹#›</a:t>
            </a:fld>
            <a:endParaRPr lang="en-AU" sz="24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872CF60-040C-4C95-B744-A76EAE41D66A}"/>
              </a:ext>
            </a:extLst>
          </p:cNvPr>
          <p:cNvSpPr txBox="1">
            <a:spLocks/>
          </p:cNvSpPr>
          <p:nvPr userDrawn="1"/>
        </p:nvSpPr>
        <p:spPr>
          <a:xfrm>
            <a:off x="-65902" y="6606747"/>
            <a:ext cx="1598142" cy="251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By Caerwyn Bartley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6A4F6-4DE4-48E7-8DA8-E1122DC255E6}"/>
              </a:ext>
            </a:extLst>
          </p:cNvPr>
          <p:cNvSpPr txBox="1"/>
          <p:nvPr userDrawn="1"/>
        </p:nvSpPr>
        <p:spPr>
          <a:xfrm>
            <a:off x="11480204" y="6234704"/>
            <a:ext cx="711796" cy="6232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fld id="{2E37D78A-6E2D-4B18-ACC2-9ADD51E11B3A}" type="slidenum">
              <a:rPr lang="en-AU" sz="2400" smtClean="0"/>
              <a:pPr algn="r"/>
              <a:t>‹#›</a:t>
            </a:fld>
            <a:endParaRPr lang="en-AU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5235F6-4F86-4370-9351-3C661630DB88}"/>
              </a:ext>
            </a:extLst>
          </p:cNvPr>
          <p:cNvSpPr txBox="1">
            <a:spLocks/>
          </p:cNvSpPr>
          <p:nvPr userDrawn="1"/>
        </p:nvSpPr>
        <p:spPr>
          <a:xfrm>
            <a:off x="10060900" y="0"/>
            <a:ext cx="2131100" cy="623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dirty="0"/>
              <a:t>Memento Imago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992D34-8598-49D7-B5B1-6CD54B4C20C8}"/>
              </a:ext>
            </a:extLst>
          </p:cNvPr>
          <p:cNvSpPr txBox="1">
            <a:spLocks/>
          </p:cNvSpPr>
          <p:nvPr userDrawn="1"/>
        </p:nvSpPr>
        <p:spPr>
          <a:xfrm>
            <a:off x="10658372" y="423013"/>
            <a:ext cx="936152" cy="20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1000" i="0" dirty="0">
                <a:solidFill>
                  <a:srgbClr val="BB1515"/>
                </a:solidFill>
              </a:rPr>
              <a:t>Art Bible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166BC-AE84-4AF8-8910-54ED24C9DCE3}"/>
              </a:ext>
            </a:extLst>
          </p:cNvPr>
          <p:cNvSpPr/>
          <p:nvPr userDrawn="1"/>
        </p:nvSpPr>
        <p:spPr>
          <a:xfrm>
            <a:off x="10544050" y="288231"/>
            <a:ext cx="1164797" cy="1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Remember the Image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4D815-3304-4B05-9823-B80A218F1C78}"/>
              </a:ext>
            </a:extLst>
          </p:cNvPr>
          <p:cNvCxnSpPr>
            <a:cxnSpLocks/>
            <a:stCxn id="7" idx="3"/>
          </p:cNvCxnSpPr>
          <p:nvPr userDrawn="1"/>
        </p:nvCxnSpPr>
        <p:spPr>
          <a:xfrm>
            <a:off x="11708847" y="382271"/>
            <a:ext cx="2385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4180EE-B3AB-4E3E-803B-3E65B12EB671}"/>
              </a:ext>
            </a:extLst>
          </p:cNvPr>
          <p:cNvCxnSpPr>
            <a:cxnSpLocks/>
            <a:endCxn id="7" idx="1"/>
          </p:cNvCxnSpPr>
          <p:nvPr userDrawn="1"/>
        </p:nvCxnSpPr>
        <p:spPr>
          <a:xfrm>
            <a:off x="10266920" y="382271"/>
            <a:ext cx="2771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0C3CA33-89B2-4A61-BCB8-53F80309F032}"/>
              </a:ext>
            </a:extLst>
          </p:cNvPr>
          <p:cNvSpPr txBox="1">
            <a:spLocks/>
          </p:cNvSpPr>
          <p:nvPr userDrawn="1"/>
        </p:nvSpPr>
        <p:spPr>
          <a:xfrm>
            <a:off x="-65902" y="6606747"/>
            <a:ext cx="1598142" cy="251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By Caerwyn Bartley</a:t>
            </a:r>
          </a:p>
        </p:txBody>
      </p:sp>
    </p:spTree>
    <p:extLst>
      <p:ext uri="{BB962C8B-B14F-4D97-AF65-F5344CB8AC3E}">
        <p14:creationId xmlns:p14="http://schemas.microsoft.com/office/powerpoint/2010/main" val="350974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621AB-0D44-4075-BEFA-B0D93BB6E720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09E6F47-CCBF-4548-80D3-536256B09791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EBA1-BEEB-4346-B636-F27472E6B1ED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82AF-5CAB-4BF4-9B8D-214DC83E504C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65F1-2FB0-4E82-A17A-B1A29373C51F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5301-453E-4171-A6C7-CFD1087CE9A1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D941F3A-C105-4881-87D1-4B6F6FFA4EC0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067-815C-4F77-8316-A510FC75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19" y="1176245"/>
            <a:ext cx="5981868" cy="212967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Memento</a:t>
            </a:r>
            <a:br>
              <a:rPr lang="en-AU" dirty="0"/>
            </a:br>
            <a:r>
              <a:rPr lang="en-AU" dirty="0"/>
              <a:t>Imago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BEEDC-A048-4C54-8A6C-DEDB775C1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285" y="3712996"/>
            <a:ext cx="1593519" cy="276999"/>
          </a:xfrm>
        </p:spPr>
        <p:txBody>
          <a:bodyPr>
            <a:normAutofit/>
          </a:bodyPr>
          <a:lstStyle/>
          <a:p>
            <a:r>
              <a:rPr lang="en-AU" sz="1000" i="0" cap="all" dirty="0">
                <a:latin typeface="+mj-lt"/>
                <a:ea typeface="+mj-ea"/>
                <a:cs typeface="+mj-cs"/>
              </a:rPr>
              <a:t>Caerwyn Bartley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2CBDDD-E0F7-49B7-BE5A-FF9964C0641A}"/>
              </a:ext>
            </a:extLst>
          </p:cNvPr>
          <p:cNvSpPr txBox="1">
            <a:spLocks/>
          </p:cNvSpPr>
          <p:nvPr/>
        </p:nvSpPr>
        <p:spPr>
          <a:xfrm>
            <a:off x="1847092" y="3252676"/>
            <a:ext cx="2837906" cy="598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i="0" dirty="0">
                <a:solidFill>
                  <a:srgbClr val="BB1515"/>
                </a:solidFill>
              </a:rPr>
              <a:t>Art Bible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B01671-6C87-4E3E-AEDD-E9CEB30D1093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453" y="242742"/>
            <a:ext cx="6098147" cy="64219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4E8D51-057F-402F-8059-98C5ECB50DC6}"/>
              </a:ext>
            </a:extLst>
          </p:cNvPr>
          <p:cNvSpPr/>
          <p:nvPr/>
        </p:nvSpPr>
        <p:spPr>
          <a:xfrm>
            <a:off x="2203095" y="3028916"/>
            <a:ext cx="2125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Remember the Image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953E58-10BE-45C0-8D3C-C8C88CEE997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328998" y="3167416"/>
            <a:ext cx="3738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1091-D23B-441E-9D22-D04A6BEBD0F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4423" y="3167415"/>
            <a:ext cx="36867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9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889686"/>
            <a:ext cx="1971675" cy="593125"/>
          </a:xfrm>
        </p:spPr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2050" name="Picture 2" descr="A Walkable Unity Demo | Geospatial Modeling &amp; Visualization">
            <a:extLst>
              <a:ext uri="{FF2B5EF4-FFF2-40B4-BE49-F238E27FC236}">
                <a16:creationId xmlns:a16="http://schemas.microsoft.com/office/drawing/2014/main" id="{0E1F756D-A431-4E2D-81ED-7EA4CA15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7" y="1590397"/>
            <a:ext cx="1744678" cy="25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C48EF66-3C89-43D9-AFF1-2B418110DE28}"/>
              </a:ext>
            </a:extLst>
          </p:cNvPr>
          <p:cNvSpPr txBox="1">
            <a:spLocks/>
          </p:cNvSpPr>
          <p:nvPr/>
        </p:nvSpPr>
        <p:spPr>
          <a:xfrm>
            <a:off x="4264867" y="1281476"/>
            <a:ext cx="3579454" cy="368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First Person Camera where the player either has no shadow or a low poly body shadow.</a:t>
            </a:r>
          </a:p>
          <a:p>
            <a:endParaRPr lang="en-AU" sz="2000" dirty="0"/>
          </a:p>
          <a:p>
            <a:r>
              <a:rPr lang="en-AU" sz="2000" dirty="0"/>
              <a:t>Low Poly hands of the character appear in the corner of the camera</a:t>
            </a:r>
          </a:p>
        </p:txBody>
      </p:sp>
      <p:pic>
        <p:nvPicPr>
          <p:cNvPr id="2052" name="Picture 4" descr="Low Poly FPS Arms - Handgun Animation Test - YouTube">
            <a:extLst>
              <a:ext uri="{FF2B5EF4-FFF2-40B4-BE49-F238E27FC236}">
                <a16:creationId xmlns:a16="http://schemas.microsoft.com/office/drawing/2014/main" id="{429D6B50-AC52-45C3-9016-21E58ACFE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0" t="51595" r="14321" b="5217"/>
          <a:stretch/>
        </p:blipFill>
        <p:spPr bwMode="auto">
          <a:xfrm>
            <a:off x="8448878" y="3429000"/>
            <a:ext cx="3160643" cy="17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4328B-E081-41DC-8335-ADA225A76F26}"/>
              </a:ext>
            </a:extLst>
          </p:cNvPr>
          <p:cNvCxnSpPr/>
          <p:nvPr/>
        </p:nvCxnSpPr>
        <p:spPr>
          <a:xfrm flipH="1">
            <a:off x="2598925" y="2514600"/>
            <a:ext cx="16079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9B93DF-3675-4787-9989-F6EFB8C1CD20}"/>
              </a:ext>
            </a:extLst>
          </p:cNvPr>
          <p:cNvCxnSpPr>
            <a:cxnSpLocks/>
          </p:cNvCxnSpPr>
          <p:nvPr/>
        </p:nvCxnSpPr>
        <p:spPr>
          <a:xfrm flipH="1">
            <a:off x="6904139" y="4135772"/>
            <a:ext cx="15481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The Walking Sim Is a Genuinely New Genre, And No One Fully ...">
            <a:extLst>
              <a:ext uri="{FF2B5EF4-FFF2-40B4-BE49-F238E27FC236}">
                <a16:creationId xmlns:a16="http://schemas.microsoft.com/office/drawing/2014/main" id="{416CD708-7B44-429A-B3C5-284E8449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773" y="889686"/>
            <a:ext cx="4115742" cy="231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lking sims need to move on from Gone Home already | PCGamesN">
            <a:extLst>
              <a:ext uri="{FF2B5EF4-FFF2-40B4-BE49-F238E27FC236}">
                <a16:creationId xmlns:a16="http://schemas.microsoft.com/office/drawing/2014/main" id="{689D2D1B-1DA3-4581-9D91-AA87BD4F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67" y="4526518"/>
            <a:ext cx="3962631" cy="2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turn Of The Obra Dinn release date | Rock Paper Shotgun">
            <a:extLst>
              <a:ext uri="{FF2B5EF4-FFF2-40B4-BE49-F238E27FC236}">
                <a16:creationId xmlns:a16="http://schemas.microsoft.com/office/drawing/2014/main" id="{98D2C7CD-6963-400C-B758-89087F9A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0" y="4343400"/>
            <a:ext cx="3810658" cy="21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9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4" name="Picture 4" descr="Three Rooms in Isometric View.c4d on Behance">
            <a:extLst>
              <a:ext uri="{FF2B5EF4-FFF2-40B4-BE49-F238E27FC236}">
                <a16:creationId xmlns:a16="http://schemas.microsoft.com/office/drawing/2014/main" id="{52C8AD2E-4049-447B-A663-B5F626BF6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t="16697" r="11320" b="14114"/>
          <a:stretch/>
        </p:blipFill>
        <p:spPr bwMode="auto">
          <a:xfrm>
            <a:off x="160637" y="1626800"/>
            <a:ext cx="3486029" cy="31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Modern house interior 3D | CGTrader">
            <a:extLst>
              <a:ext uri="{FF2B5EF4-FFF2-40B4-BE49-F238E27FC236}">
                <a16:creationId xmlns:a16="http://schemas.microsoft.com/office/drawing/2014/main" id="{A64FF574-5BB0-493E-A81D-22328D63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28" y="3601354"/>
            <a:ext cx="4186576" cy="23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side the House From Bong Joon Ho's Parasite | Architectural Digest">
            <a:extLst>
              <a:ext uri="{FF2B5EF4-FFF2-40B4-BE49-F238E27FC236}">
                <a16:creationId xmlns:a16="http://schemas.microsoft.com/office/drawing/2014/main" id="{A53AEDF8-0BA5-4390-A230-0CE5C4E0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28" y="973269"/>
            <a:ext cx="4186576" cy="20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4D6C19-5EB8-40A3-A9ED-3C64A4565A2E}"/>
              </a:ext>
            </a:extLst>
          </p:cNvPr>
          <p:cNvSpPr txBox="1">
            <a:spLocks/>
          </p:cNvSpPr>
          <p:nvPr/>
        </p:nvSpPr>
        <p:spPr>
          <a:xfrm>
            <a:off x="4028474" y="1958145"/>
            <a:ext cx="2720645" cy="35565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Orange (Sunset) Natural Lighting from large amount of windows</a:t>
            </a:r>
          </a:p>
          <a:p>
            <a:endParaRPr lang="en-AU" dirty="0"/>
          </a:p>
          <a:p>
            <a:r>
              <a:rPr lang="en-AU" dirty="0"/>
              <a:t>White Unnatural Lighting from several light fixtures and lamps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5DD69B-56D4-46B1-8048-0D0AFF51A8C0}"/>
              </a:ext>
            </a:extLst>
          </p:cNvPr>
          <p:cNvCxnSpPr/>
          <p:nvPr/>
        </p:nvCxnSpPr>
        <p:spPr>
          <a:xfrm flipH="1">
            <a:off x="1556426" y="2519464"/>
            <a:ext cx="24720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C209A-023D-42FF-9A2D-EFC1CEA0DDEE}"/>
              </a:ext>
            </a:extLst>
          </p:cNvPr>
          <p:cNvCxnSpPr>
            <a:cxnSpLocks/>
          </p:cNvCxnSpPr>
          <p:nvPr/>
        </p:nvCxnSpPr>
        <p:spPr>
          <a:xfrm flipH="1">
            <a:off x="6516131" y="2075936"/>
            <a:ext cx="733166" cy="4435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F93743-1DE4-4F3D-9DAD-7A060C54885B}"/>
              </a:ext>
            </a:extLst>
          </p:cNvPr>
          <p:cNvCxnSpPr/>
          <p:nvPr/>
        </p:nvCxnSpPr>
        <p:spPr>
          <a:xfrm flipV="1">
            <a:off x="6516131" y="1309816"/>
            <a:ext cx="1861750" cy="3023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4DEF9-FC92-4348-B855-4AECE7D8E770}"/>
              </a:ext>
            </a:extLst>
          </p:cNvPr>
          <p:cNvCxnSpPr>
            <a:cxnSpLocks/>
          </p:cNvCxnSpPr>
          <p:nvPr/>
        </p:nvCxnSpPr>
        <p:spPr>
          <a:xfrm flipV="1">
            <a:off x="6516131" y="4036541"/>
            <a:ext cx="2812579" cy="2965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493418-DFD3-4FEF-889F-3A7661BC969D}"/>
              </a:ext>
            </a:extLst>
          </p:cNvPr>
          <p:cNvCxnSpPr>
            <a:cxnSpLocks/>
          </p:cNvCxnSpPr>
          <p:nvPr/>
        </p:nvCxnSpPr>
        <p:spPr>
          <a:xfrm flipV="1">
            <a:off x="6515420" y="1990749"/>
            <a:ext cx="3617121" cy="23423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7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5" name="Picture 4" descr="A picture containing brick&#10;&#10;Description automatically generated">
            <a:extLst>
              <a:ext uri="{FF2B5EF4-FFF2-40B4-BE49-F238E27FC236}">
                <a16:creationId xmlns:a16="http://schemas.microsoft.com/office/drawing/2014/main" id="{4052BA76-9314-4451-9514-71E67254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3" y="2774800"/>
            <a:ext cx="3415014" cy="3451933"/>
          </a:xfrm>
          <a:prstGeom prst="rect">
            <a:avLst/>
          </a:prstGeom>
        </p:spPr>
      </p:pic>
      <p:pic>
        <p:nvPicPr>
          <p:cNvPr id="6" name="Picture 20" descr="First of 14 minimalist-modern homes hits the market in Palm ...">
            <a:extLst>
              <a:ext uri="{FF2B5EF4-FFF2-40B4-BE49-F238E27FC236}">
                <a16:creationId xmlns:a16="http://schemas.microsoft.com/office/drawing/2014/main" id="{D7E8E45A-06BD-487B-8702-A379DE9B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39" y="2619088"/>
            <a:ext cx="3126689" cy="20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 descr="Minimalist Interior Design: 7 Best Tips for Creating a Stunning Look |">
            <a:extLst>
              <a:ext uri="{FF2B5EF4-FFF2-40B4-BE49-F238E27FC236}">
                <a16:creationId xmlns:a16="http://schemas.microsoft.com/office/drawing/2014/main" id="{0ED23D48-4474-40A4-84B5-F84D8C48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39" y="4801337"/>
            <a:ext cx="2583266" cy="19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Beach House Designs - Simple, Modern, Australian Architect ...">
            <a:extLst>
              <a:ext uri="{FF2B5EF4-FFF2-40B4-BE49-F238E27FC236}">
                <a16:creationId xmlns:a16="http://schemas.microsoft.com/office/drawing/2014/main" id="{809340F8-F47D-403A-9724-930A22BF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17" y="4878386"/>
            <a:ext cx="2788906" cy="17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 Minimalist Home: Earthy, Modern &amp; Masculine">
            <a:extLst>
              <a:ext uri="{FF2B5EF4-FFF2-40B4-BE49-F238E27FC236}">
                <a16:creationId xmlns:a16="http://schemas.microsoft.com/office/drawing/2014/main" id="{CB670B28-E00E-47B3-8525-7D74BBD4A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35" y="2647116"/>
            <a:ext cx="2842488" cy="20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Modern house interior 3D | CGTrader">
            <a:extLst>
              <a:ext uri="{FF2B5EF4-FFF2-40B4-BE49-F238E27FC236}">
                <a16:creationId xmlns:a16="http://schemas.microsoft.com/office/drawing/2014/main" id="{3888B0C0-2101-4994-B1B6-2EF5422F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409" y="579360"/>
            <a:ext cx="3415014" cy="19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4" descr="5 Luxury House Plans to Kickstart Your Inspiration">
            <a:extLst>
              <a:ext uri="{FF2B5EF4-FFF2-40B4-BE49-F238E27FC236}">
                <a16:creationId xmlns:a16="http://schemas.microsoft.com/office/drawing/2014/main" id="{47834380-987B-4DDC-A97C-50E2CED7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r="11017"/>
          <a:stretch/>
        </p:blipFill>
        <p:spPr bwMode="auto">
          <a:xfrm>
            <a:off x="7249839" y="598339"/>
            <a:ext cx="2724734" cy="19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54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C71958-BE52-4DA8-96A5-F5A499263362}"/>
              </a:ext>
            </a:extLst>
          </p:cNvPr>
          <p:cNvSpPr txBox="1">
            <a:spLocks/>
          </p:cNvSpPr>
          <p:nvPr/>
        </p:nvSpPr>
        <p:spPr>
          <a:xfrm>
            <a:off x="4182487" y="2367042"/>
            <a:ext cx="3827025" cy="212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Low level of detail on majority of objects</a:t>
            </a:r>
          </a:p>
          <a:p>
            <a:endParaRPr lang="en-AU" dirty="0"/>
          </a:p>
          <a:p>
            <a:r>
              <a:rPr lang="en-AU" dirty="0"/>
              <a:t>Medium – High level of detail for important objects</a:t>
            </a:r>
          </a:p>
        </p:txBody>
      </p:sp>
      <p:pic>
        <p:nvPicPr>
          <p:cNvPr id="5" name="Picture 2" descr="3D model Low Poly Furniture Pack VR / AR / low-poly FBX">
            <a:extLst>
              <a:ext uri="{FF2B5EF4-FFF2-40B4-BE49-F238E27FC236}">
                <a16:creationId xmlns:a16="http://schemas.microsoft.com/office/drawing/2014/main" id="{D2F94440-BF2F-403F-B194-9A4247649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12577" r="13461" b="4340"/>
          <a:stretch/>
        </p:blipFill>
        <p:spPr bwMode="auto">
          <a:xfrm>
            <a:off x="160637" y="1584172"/>
            <a:ext cx="3356079" cy="19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sometric low poly plants Royalty Free Vector Image">
            <a:extLst>
              <a:ext uri="{FF2B5EF4-FFF2-40B4-BE49-F238E27FC236}">
                <a16:creationId xmlns:a16="http://schemas.microsoft.com/office/drawing/2014/main" id="{F1886D0E-8E64-47F2-87C7-B3C094386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997330" y="3774001"/>
            <a:ext cx="2519386" cy="23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AF43BB-E6BA-4D6D-848F-56908CD1753E}"/>
              </a:ext>
            </a:extLst>
          </p:cNvPr>
          <p:cNvCxnSpPr/>
          <p:nvPr/>
        </p:nvCxnSpPr>
        <p:spPr>
          <a:xfrm flipH="1">
            <a:off x="3516716" y="2753139"/>
            <a:ext cx="665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6FE130-808D-4E55-9768-0C8A3AC08978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516716" y="2753139"/>
            <a:ext cx="665772" cy="22154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ace-Me planter (Medium Poly) | 3D Warehouse">
            <a:extLst>
              <a:ext uri="{FF2B5EF4-FFF2-40B4-BE49-F238E27FC236}">
                <a16:creationId xmlns:a16="http://schemas.microsoft.com/office/drawing/2014/main" id="{AE62F3EC-B174-444F-B780-BE4C88AD0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r="21610"/>
          <a:stretch/>
        </p:blipFill>
        <p:spPr bwMode="auto">
          <a:xfrm>
            <a:off x="7244953" y="256087"/>
            <a:ext cx="2289598" cy="22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X chair - La palma - On Ostwald + Nolting 3D Model $40 - .wrl ...">
            <a:extLst>
              <a:ext uri="{FF2B5EF4-FFF2-40B4-BE49-F238E27FC236}">
                <a16:creationId xmlns:a16="http://schemas.microsoft.com/office/drawing/2014/main" id="{7F3977D6-9C6E-4843-A019-C2A7143F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63" y="1222242"/>
            <a:ext cx="2289599" cy="22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ackCorbettGameTexture: Sci-Fi Crate Texturing">
            <a:extLst>
              <a:ext uri="{FF2B5EF4-FFF2-40B4-BE49-F238E27FC236}">
                <a16:creationId xmlns:a16="http://schemas.microsoft.com/office/drawing/2014/main" id="{2FA3D3D9-6BE6-458D-A46E-6858DA5C3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3" t="11787" r="25757" b="2253"/>
          <a:stretch/>
        </p:blipFill>
        <p:spPr bwMode="auto">
          <a:xfrm>
            <a:off x="8565160" y="3778401"/>
            <a:ext cx="3026812" cy="289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F2A298-C35E-4EEA-8A7A-9F45D9CBD430}"/>
              </a:ext>
            </a:extLst>
          </p:cNvPr>
          <p:cNvCxnSpPr>
            <a:endCxn id="3074" idx="2"/>
          </p:cNvCxnSpPr>
          <p:nvPr/>
        </p:nvCxnSpPr>
        <p:spPr>
          <a:xfrm flipV="1">
            <a:off x="7743039" y="2471521"/>
            <a:ext cx="646713" cy="1302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81989-539E-49B0-A574-E44744C2F859}"/>
              </a:ext>
            </a:extLst>
          </p:cNvPr>
          <p:cNvCxnSpPr>
            <a:cxnSpLocks/>
          </p:cNvCxnSpPr>
          <p:nvPr/>
        </p:nvCxnSpPr>
        <p:spPr>
          <a:xfrm flipV="1">
            <a:off x="7743039" y="2829999"/>
            <a:ext cx="1998724" cy="9263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8CEC2-721C-4EBE-B991-BBF9392854A1}"/>
              </a:ext>
            </a:extLst>
          </p:cNvPr>
          <p:cNvCxnSpPr>
            <a:cxnSpLocks/>
            <a:endCxn id="3080" idx="1"/>
          </p:cNvCxnSpPr>
          <p:nvPr/>
        </p:nvCxnSpPr>
        <p:spPr>
          <a:xfrm>
            <a:off x="7743039" y="3756360"/>
            <a:ext cx="822121" cy="1467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89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88975"/>
            <a:ext cx="2641286" cy="700711"/>
          </a:xfrm>
        </p:spPr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889686"/>
            <a:ext cx="1726885" cy="593125"/>
          </a:xfrm>
        </p:spPr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D42B217-1F2B-43F1-9651-4A2859BC0712}"/>
              </a:ext>
            </a:extLst>
          </p:cNvPr>
          <p:cNvSpPr txBox="1">
            <a:spLocks/>
          </p:cNvSpPr>
          <p:nvPr/>
        </p:nvSpPr>
        <p:spPr>
          <a:xfrm>
            <a:off x="4287069" y="1452747"/>
            <a:ext cx="3707358" cy="4197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No HUD UI that is always on screen</a:t>
            </a:r>
          </a:p>
          <a:p>
            <a:endParaRPr lang="en-AU" dirty="0"/>
          </a:p>
          <a:p>
            <a:r>
              <a:rPr lang="en-AU" dirty="0"/>
              <a:t>Text appearing on screen for instructions, story and narration. Also appears over interactable objects</a:t>
            </a:r>
          </a:p>
          <a:p>
            <a:endParaRPr lang="en-AU" dirty="0"/>
          </a:p>
          <a:p>
            <a:r>
              <a:rPr lang="en-AU" dirty="0"/>
              <a:t>Menus that contain information such as the suspects screen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4B2011-09C5-4D28-BBD3-0D26364E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t="14464" r="22380" b="10487"/>
          <a:stretch/>
        </p:blipFill>
        <p:spPr bwMode="auto">
          <a:xfrm>
            <a:off x="938678" y="1452747"/>
            <a:ext cx="2818701" cy="26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rtal 2 - Return to your bed and press E to interact.">
            <a:extLst>
              <a:ext uri="{FF2B5EF4-FFF2-40B4-BE49-F238E27FC236}">
                <a16:creationId xmlns:a16="http://schemas.microsoft.com/office/drawing/2014/main" id="{DE8043F7-E4F3-4CEA-A849-348004935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6" b="11672"/>
          <a:stretch/>
        </p:blipFill>
        <p:spPr bwMode="auto">
          <a:xfrm>
            <a:off x="8365435" y="1775233"/>
            <a:ext cx="3359427" cy="25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turn of the Obra Dinn spoiler-free beginner's guide - Polygon">
            <a:extLst>
              <a:ext uri="{FF2B5EF4-FFF2-40B4-BE49-F238E27FC236}">
                <a16:creationId xmlns:a16="http://schemas.microsoft.com/office/drawing/2014/main" id="{8701D7B1-4B10-4454-823F-6CA8EC88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79" y="4630827"/>
            <a:ext cx="3607422" cy="203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turn of the Obra Dinn spoiler-free beginner's guide - Polygon">
            <a:extLst>
              <a:ext uri="{FF2B5EF4-FFF2-40B4-BE49-F238E27FC236}">
                <a16:creationId xmlns:a16="http://schemas.microsoft.com/office/drawing/2014/main" id="{F70FBBD1-5D26-4C3B-95F8-AECC6F7DA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8" y="4252105"/>
            <a:ext cx="3191665" cy="22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CCCC66-3860-47FE-906A-6C0A70B843DC}"/>
              </a:ext>
            </a:extLst>
          </p:cNvPr>
          <p:cNvCxnSpPr>
            <a:cxnSpLocks/>
          </p:cNvCxnSpPr>
          <p:nvPr/>
        </p:nvCxnSpPr>
        <p:spPr>
          <a:xfrm flipH="1">
            <a:off x="3757379" y="3162650"/>
            <a:ext cx="529690" cy="117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989EF4-F59D-41F3-A16A-BFFAD26ED6A1}"/>
              </a:ext>
            </a:extLst>
          </p:cNvPr>
          <p:cNvCxnSpPr>
            <a:cxnSpLocks/>
          </p:cNvCxnSpPr>
          <p:nvPr/>
        </p:nvCxnSpPr>
        <p:spPr>
          <a:xfrm flipH="1">
            <a:off x="7523482" y="3279913"/>
            <a:ext cx="841954" cy="4447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AEE9C-176E-4C80-9FC2-6D4959F8C655}"/>
              </a:ext>
            </a:extLst>
          </p:cNvPr>
          <p:cNvCxnSpPr>
            <a:cxnSpLocks/>
            <a:stCxn id="4102" idx="1"/>
          </p:cNvCxnSpPr>
          <p:nvPr/>
        </p:nvCxnSpPr>
        <p:spPr>
          <a:xfrm flipH="1" flipV="1">
            <a:off x="7523482" y="4957894"/>
            <a:ext cx="426197" cy="692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148F0-1E5A-4CDC-9B70-C6F60F1E6579}"/>
              </a:ext>
            </a:extLst>
          </p:cNvPr>
          <p:cNvCxnSpPr>
            <a:cxnSpLocks/>
            <a:stCxn id="4104" idx="3"/>
          </p:cNvCxnSpPr>
          <p:nvPr/>
        </p:nvCxnSpPr>
        <p:spPr>
          <a:xfrm flipV="1">
            <a:off x="3826563" y="4957894"/>
            <a:ext cx="460505" cy="404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3373-A658-49CC-983D-009E8DFD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Feature Asset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76D3-9354-4900-86CC-B1213BAAC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Concept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EC7D87-DE56-45D0-BF9E-8BFF300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688946"/>
            <a:ext cx="10967207" cy="6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3373-A658-49CC-983D-009E8DFD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88975"/>
            <a:ext cx="4562365" cy="700711"/>
          </a:xfrm>
        </p:spPr>
        <p:txBody>
          <a:bodyPr>
            <a:normAutofit fontScale="90000"/>
          </a:bodyPr>
          <a:lstStyle/>
          <a:p>
            <a:r>
              <a:rPr lang="en-AU" dirty="0"/>
              <a:t>Feature Asset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76D3-9354-4900-86CC-B1213BAAC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889686"/>
            <a:ext cx="1835942" cy="593125"/>
          </a:xfrm>
        </p:spPr>
        <p:txBody>
          <a:bodyPr/>
          <a:lstStyle/>
          <a:p>
            <a:r>
              <a:rPr lang="en-AU" dirty="0"/>
              <a:t>Grey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35C8D-F8A8-4DAE-8CC8-24A3199A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58" y="1590397"/>
            <a:ext cx="4442044" cy="291257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6DCC3D-2984-470C-B4B1-C8D9E0604521}"/>
              </a:ext>
            </a:extLst>
          </p:cNvPr>
          <p:cNvSpPr txBox="1">
            <a:spLocks/>
          </p:cNvSpPr>
          <p:nvPr/>
        </p:nvSpPr>
        <p:spPr>
          <a:xfrm>
            <a:off x="5168242" y="889685"/>
            <a:ext cx="1835942" cy="59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Pass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B898-B302-4840-9C46-2179E4BDD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4"/>
          <a:stretch/>
        </p:blipFill>
        <p:spPr>
          <a:xfrm>
            <a:off x="7004183" y="771788"/>
            <a:ext cx="4190769" cy="275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A8293-E841-4EBC-B003-18FF7100C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52" y="3634918"/>
            <a:ext cx="3787630" cy="29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3373-A658-49CC-983D-009E8DFD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88975"/>
            <a:ext cx="4562365" cy="700711"/>
          </a:xfrm>
        </p:spPr>
        <p:txBody>
          <a:bodyPr>
            <a:normAutofit fontScale="90000"/>
          </a:bodyPr>
          <a:lstStyle/>
          <a:p>
            <a:r>
              <a:rPr lang="en-AU" dirty="0"/>
              <a:t>Feature Asset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76D3-9354-4900-86CC-B1213BAAC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889686"/>
            <a:ext cx="4562364" cy="593125"/>
          </a:xfrm>
        </p:spPr>
        <p:txBody>
          <a:bodyPr>
            <a:normAutofit/>
          </a:bodyPr>
          <a:lstStyle/>
          <a:p>
            <a:r>
              <a:rPr lang="en-AU" dirty="0"/>
              <a:t>Final Model (Textured)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BCBFB-7174-4FF2-BB5A-60B865C0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43" y="1482810"/>
            <a:ext cx="3174824" cy="230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A7E942-4B87-4A9F-9AE5-D4A76A2B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2" y="3909513"/>
            <a:ext cx="3174825" cy="24313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2E8DF3-93B0-4B7E-B3D1-EA1A66112D10}"/>
              </a:ext>
            </a:extLst>
          </p:cNvPr>
          <p:cNvSpPr txBox="1">
            <a:spLocks/>
          </p:cNvSpPr>
          <p:nvPr/>
        </p:nvSpPr>
        <p:spPr>
          <a:xfrm>
            <a:off x="4723002" y="889685"/>
            <a:ext cx="3831580" cy="59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Final Model in Unity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374F9-D219-452D-BF83-1AB84CD5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772" y="1482810"/>
            <a:ext cx="3047999" cy="2389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889B4-EDC3-4CC2-B5CC-10E047C40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539" y="1482810"/>
            <a:ext cx="2927693" cy="2392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69DC80-DCD0-433C-9816-5FF464318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73" y="4131066"/>
            <a:ext cx="3048000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85608D-BDB1-473E-AC50-419E2AB03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539" y="4131066"/>
            <a:ext cx="245317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8CFE-445B-4E53-991A-0D2614BA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Design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0038-55AD-404F-9252-1A83CFB1E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7" y="1007132"/>
            <a:ext cx="9041028" cy="273435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Character Height: 1.8m (6 foot)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Movement speed: Walking 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 Jumping</a:t>
            </a:r>
          </a:p>
        </p:txBody>
      </p:sp>
    </p:spTree>
    <p:extLst>
      <p:ext uri="{BB962C8B-B14F-4D97-AF65-F5344CB8AC3E}">
        <p14:creationId xmlns:p14="http://schemas.microsoft.com/office/powerpoint/2010/main" val="65748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98B5-4E09-440C-80E4-1503876E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88975"/>
            <a:ext cx="2859400" cy="700711"/>
          </a:xfrm>
        </p:spPr>
        <p:txBody>
          <a:bodyPr>
            <a:normAutofit fontScale="90000"/>
          </a:bodyPr>
          <a:lstStyle/>
          <a:p>
            <a:r>
              <a:rPr lang="en-AU" dirty="0"/>
              <a:t>Art Tools</a:t>
            </a:r>
          </a:p>
        </p:txBody>
      </p:sp>
      <p:pic>
        <p:nvPicPr>
          <p:cNvPr id="5126" name="Picture 6" descr="Unity Real-Time Development Platform | 3D, 2D VR &amp; AR Visualizations">
            <a:extLst>
              <a:ext uri="{FF2B5EF4-FFF2-40B4-BE49-F238E27FC236}">
                <a16:creationId xmlns:a16="http://schemas.microsoft.com/office/drawing/2014/main" id="{604AF35C-21FB-4A30-8487-9C2B396A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t="28967" r="19166" b="28065"/>
          <a:stretch/>
        </p:blipFill>
        <p:spPr bwMode="auto">
          <a:xfrm>
            <a:off x="368718" y="2585906"/>
            <a:ext cx="4186107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wnload Free png PHOTOSHOP-CC-LOGO-VECTOR - DLPNG.com">
            <a:extLst>
              <a:ext uri="{FF2B5EF4-FFF2-40B4-BE49-F238E27FC236}">
                <a16:creationId xmlns:a16="http://schemas.microsoft.com/office/drawing/2014/main" id="{F138519C-656B-40EC-A8BA-34D40ED5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4" t="21830" r="36259" b="21181"/>
          <a:stretch/>
        </p:blipFill>
        <p:spPr bwMode="auto">
          <a:xfrm>
            <a:off x="9070053" y="2293663"/>
            <a:ext cx="2306973" cy="223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BAEED6-C2BE-4D9D-82EC-42E4545DA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9889" y="4622240"/>
            <a:ext cx="3319938" cy="469565"/>
          </a:xfrm>
        </p:spPr>
        <p:txBody>
          <a:bodyPr>
            <a:normAutofit/>
          </a:bodyPr>
          <a:lstStyle/>
          <a:p>
            <a:pPr algn="ctr"/>
            <a:r>
              <a:rPr lang="en-AU" sz="1800" dirty="0"/>
              <a:t>Model &amp; Character Creation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7D6D1DB-C93D-4240-BC22-E41F8ABE53EC}"/>
              </a:ext>
            </a:extLst>
          </p:cNvPr>
          <p:cNvSpPr txBox="1">
            <a:spLocks/>
          </p:cNvSpPr>
          <p:nvPr/>
        </p:nvSpPr>
        <p:spPr>
          <a:xfrm>
            <a:off x="1788388" y="4622240"/>
            <a:ext cx="1838240" cy="46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/>
              <a:t>Game Engine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A1C0CD-B3AB-4A8E-AB00-DB48C14DA688}"/>
              </a:ext>
            </a:extLst>
          </p:cNvPr>
          <p:cNvSpPr txBox="1">
            <a:spLocks/>
          </p:cNvSpPr>
          <p:nvPr/>
        </p:nvSpPr>
        <p:spPr>
          <a:xfrm>
            <a:off x="9263873" y="4622240"/>
            <a:ext cx="1919334" cy="46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/>
              <a:t>Texture Editing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C03E-7268-4FFC-A18D-4933C6103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80" y="2186079"/>
            <a:ext cx="2734756" cy="223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09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E3F2-49C8-4B13-941B-6C7025C7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BA864-B52E-4146-8F13-EF83B9D8F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914" y="889686"/>
            <a:ext cx="9041028" cy="5873579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Project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Reference/Mood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Art Style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Project Art Style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Environment / Atmosphere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Characters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Models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Textures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Camera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Lighting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Colour Palette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Level of Detail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UI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Key Assets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Concept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Greybox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Design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Technical Guidelines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D32FBC-66D8-4E42-A228-FE0D864EF573}"/>
              </a:ext>
            </a:extLst>
          </p:cNvPr>
          <p:cNvCxnSpPr>
            <a:cxnSpLocks/>
          </p:cNvCxnSpPr>
          <p:nvPr/>
        </p:nvCxnSpPr>
        <p:spPr>
          <a:xfrm>
            <a:off x="1136823" y="2083719"/>
            <a:ext cx="0" cy="2538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703D9-C99E-4072-9488-E63C14255D5F}"/>
              </a:ext>
            </a:extLst>
          </p:cNvPr>
          <p:cNvCxnSpPr>
            <a:cxnSpLocks/>
          </p:cNvCxnSpPr>
          <p:nvPr/>
        </p:nvCxnSpPr>
        <p:spPr>
          <a:xfrm>
            <a:off x="1136823" y="5083728"/>
            <a:ext cx="1" cy="4530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1022-2E43-4237-8826-9B6A96F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05DAC-4E05-4BED-8E68-C07B7FDBB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1325461"/>
            <a:ext cx="9041028" cy="5343563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File Exporting Types &amp; Formats: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Textures: .PNG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Models &amp; Characters: .FBX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Maya: Maya ASCII (.MA)</a:t>
            </a:r>
          </a:p>
          <a:p>
            <a:r>
              <a:rPr lang="en-AU" dirty="0"/>
              <a:t>Naming Conventions: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Textures: TEX_[name]_[version].png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Materials: MAT_[name].mat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Static Models: PROP_[name]_[version].</a:t>
            </a:r>
            <a:r>
              <a:rPr lang="en-AU" dirty="0" err="1">
                <a:latin typeface="+mj-lt"/>
              </a:rPr>
              <a:t>fbx</a:t>
            </a:r>
            <a:endParaRPr lang="en-AU" dirty="0">
              <a:latin typeface="+mj-lt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Interactable Models: INT_[name]_[version].</a:t>
            </a:r>
            <a:r>
              <a:rPr lang="en-AU" dirty="0" err="1">
                <a:latin typeface="+mj-lt"/>
              </a:rPr>
              <a:t>fbx</a:t>
            </a:r>
            <a:endParaRPr lang="en-AU" dirty="0">
              <a:latin typeface="+mj-lt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Characters: CHAR_[name]_[version].</a:t>
            </a:r>
            <a:r>
              <a:rPr lang="en-AU" dirty="0" err="1">
                <a:latin typeface="+mj-lt"/>
              </a:rPr>
              <a:t>fbx</a:t>
            </a:r>
            <a:endParaRPr lang="en-AU" dirty="0">
              <a:latin typeface="+mj-lt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Maya: MAYA_[name]_[version].ma</a:t>
            </a:r>
          </a:p>
          <a:p>
            <a:r>
              <a:rPr lang="en-AU" dirty="0">
                <a:latin typeface="+mj-lt"/>
              </a:rPr>
              <a:t>Folder Structure: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/>
              <a:t>Textures: [PROJECTLOCATION]/assets/textures/[texture type]/…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/>
              <a:t>Materials: [PROJECTLOCATION]/assets/materials/[material type]/…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/>
              <a:t>Models: [PROJECTLOCATION]/assets/models/[model type]/…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Characters: </a:t>
            </a:r>
            <a:r>
              <a:rPr lang="en-AU" dirty="0"/>
              <a:t>[PROJECTLOCATION]/assets/characters/[character name]/…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A98CDE-9533-4E38-91C5-F122691A61A3}"/>
              </a:ext>
            </a:extLst>
          </p:cNvPr>
          <p:cNvSpPr txBox="1">
            <a:spLocks/>
          </p:cNvSpPr>
          <p:nvPr/>
        </p:nvSpPr>
        <p:spPr>
          <a:xfrm>
            <a:off x="7276237" y="1935987"/>
            <a:ext cx="4267014" cy="170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Texture Resolution</a:t>
            </a:r>
          </a:p>
          <a:p>
            <a:r>
              <a:rPr lang="en-AU" sz="1600" dirty="0"/>
              <a:t>Object Resolution:1024x1024</a:t>
            </a:r>
          </a:p>
          <a:p>
            <a:r>
              <a:rPr lang="en-AU" sz="1600" dirty="0"/>
              <a:t>Important Object Resolution:2048x2048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E4FC9-25DB-4050-9004-8849688F283A}"/>
              </a:ext>
            </a:extLst>
          </p:cNvPr>
          <p:cNvSpPr/>
          <p:nvPr/>
        </p:nvSpPr>
        <p:spPr>
          <a:xfrm>
            <a:off x="160637" y="889686"/>
            <a:ext cx="1887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Platform: PC</a:t>
            </a:r>
          </a:p>
        </p:txBody>
      </p:sp>
    </p:spTree>
    <p:extLst>
      <p:ext uri="{BB962C8B-B14F-4D97-AF65-F5344CB8AC3E}">
        <p14:creationId xmlns:p14="http://schemas.microsoft.com/office/powerpoint/2010/main" val="242074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BD0A-6B6B-4E46-ACC4-92E60690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16428-EAA3-41FC-8D5D-A9881C96F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7" y="1527249"/>
            <a:ext cx="8851557" cy="3590035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The year is </a:t>
            </a:r>
            <a:r>
              <a:rPr lang="en-AU" sz="2000" dirty="0">
                <a:solidFill>
                  <a:srgbClr val="FF0000"/>
                </a:solidFill>
              </a:rPr>
              <a:t>2035</a:t>
            </a:r>
            <a:r>
              <a:rPr lang="en-AU" sz="2000" dirty="0"/>
              <a:t>, Machine Learning, AI and Interactable 3D Projections have advanced enough to start being used by detectives to solve previously unsolvable crimes. One of these crimes is the </a:t>
            </a:r>
            <a:r>
              <a:rPr lang="en-AU" sz="2000" dirty="0">
                <a:solidFill>
                  <a:srgbClr val="FF0000"/>
                </a:solidFill>
              </a:rPr>
              <a:t>murder</a:t>
            </a:r>
            <a:r>
              <a:rPr lang="en-AU" sz="2000" dirty="0"/>
              <a:t> of several members of the wealthy L’estrange Family on the </a:t>
            </a:r>
            <a:r>
              <a:rPr lang="en-AU" sz="2000" dirty="0">
                <a:solidFill>
                  <a:srgbClr val="FF0000"/>
                </a:solidFill>
              </a:rPr>
              <a:t>27th of July, 2033 </a:t>
            </a:r>
            <a:r>
              <a:rPr lang="en-AU" sz="2000" dirty="0">
                <a:solidFill>
                  <a:schemeClr val="tx1"/>
                </a:solidFill>
              </a:rPr>
              <a:t>where only photographs taken from the murderer remain</a:t>
            </a:r>
            <a:r>
              <a:rPr lang="en-AU" sz="2000" dirty="0"/>
              <a:t>.</a:t>
            </a:r>
          </a:p>
          <a:p>
            <a:endParaRPr lang="en-AU" sz="2000" dirty="0"/>
          </a:p>
          <a:p>
            <a:r>
              <a:rPr lang="en-AU" sz="2000" dirty="0"/>
              <a:t>The ‘</a:t>
            </a:r>
            <a:r>
              <a:rPr lang="en-AU" sz="2000" dirty="0">
                <a:solidFill>
                  <a:srgbClr val="FF0000"/>
                </a:solidFill>
              </a:rPr>
              <a:t>Memento Imago Camera</a:t>
            </a:r>
            <a:r>
              <a:rPr lang="en-AU" sz="2000" dirty="0"/>
              <a:t>’ or ‘Remember the Image Camera’ that the detective agency has newly acquired is able to be fed a photograph and perfectly recreate the scene from it (as long as the camera is used in the exact location the photograph was taken).</a:t>
            </a:r>
          </a:p>
          <a:p>
            <a:endParaRPr lang="en-A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8DA9C7-AB6F-46F1-970D-5490EE4EA8BC}"/>
              </a:ext>
            </a:extLst>
          </p:cNvPr>
          <p:cNvSpPr/>
          <p:nvPr/>
        </p:nvSpPr>
        <p:spPr>
          <a:xfrm>
            <a:off x="5897462" y="6073629"/>
            <a:ext cx="5981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Genre: </a:t>
            </a:r>
            <a:r>
              <a:rPr lang="en-AU" sz="2400" dirty="0">
                <a:solidFill>
                  <a:srgbClr val="FF0000"/>
                </a:solidFill>
              </a:rPr>
              <a:t>first person detective mystery game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8781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Picture 30" descr="Minimalist Interior Design: 7 Best Tips for Creating a Stunning Look |">
            <a:extLst>
              <a:ext uri="{FF2B5EF4-FFF2-40B4-BE49-F238E27FC236}">
                <a16:creationId xmlns:a16="http://schemas.microsoft.com/office/drawing/2014/main" id="{76BA30A7-67B2-402F-AE13-CE84E29F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10" y="4731575"/>
            <a:ext cx="2583266" cy="19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Top 10 Modern Interior Designers You Need To Know | LuxDeco.com">
            <a:extLst>
              <a:ext uri="{FF2B5EF4-FFF2-40B4-BE49-F238E27FC236}">
                <a16:creationId xmlns:a16="http://schemas.microsoft.com/office/drawing/2014/main" id="{F81042A6-1090-42A0-AE18-6B8B6B09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96" y="2810630"/>
            <a:ext cx="3100979" cy="20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irst of 14 minimalist-modern homes hits the market in Palm ...">
            <a:extLst>
              <a:ext uri="{FF2B5EF4-FFF2-40B4-BE49-F238E27FC236}">
                <a16:creationId xmlns:a16="http://schemas.microsoft.com/office/drawing/2014/main" id="{7842437F-9D05-43E5-AEE8-6AC315C3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16" y="2793490"/>
            <a:ext cx="3126689" cy="20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12 of the best minimalist office interiors where there's space to ...">
            <a:extLst>
              <a:ext uri="{FF2B5EF4-FFF2-40B4-BE49-F238E27FC236}">
                <a16:creationId xmlns:a16="http://schemas.microsoft.com/office/drawing/2014/main" id="{910408B3-4EFF-488B-9186-ED00BD4E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20" y="4599992"/>
            <a:ext cx="2876892" cy="20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ardashian-Jenner clan scoops up a modern mansion in La Quinta for ...">
            <a:extLst>
              <a:ext uri="{FF2B5EF4-FFF2-40B4-BE49-F238E27FC236}">
                <a16:creationId xmlns:a16="http://schemas.microsoft.com/office/drawing/2014/main" id="{77C8672C-3279-4347-BE21-391196AB6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14" y="889497"/>
            <a:ext cx="3415014" cy="19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Beach House Designs - Simple, Modern, Australian Architect ...">
            <a:extLst>
              <a:ext uri="{FF2B5EF4-FFF2-40B4-BE49-F238E27FC236}">
                <a16:creationId xmlns:a16="http://schemas.microsoft.com/office/drawing/2014/main" id="{26D8569E-BE94-4EF0-8934-AA726F34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2" y="4858384"/>
            <a:ext cx="2788906" cy="17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F1815-A78A-40BB-A8E4-B32DC340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88975"/>
            <a:ext cx="9041028" cy="700711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Reference/Mood Board</a:t>
            </a:r>
            <a:endParaRPr lang="en-AU" dirty="0"/>
          </a:p>
        </p:txBody>
      </p:sp>
      <p:pic>
        <p:nvPicPr>
          <p:cNvPr id="2060" name="Picture 12" descr="A Minimalist Home: Earthy, Modern &amp; Masculine">
            <a:extLst>
              <a:ext uri="{FF2B5EF4-FFF2-40B4-BE49-F238E27FC236}">
                <a16:creationId xmlns:a16="http://schemas.microsoft.com/office/drawing/2014/main" id="{56108E4E-7FEC-4B68-9715-0DD130E0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5" y="889312"/>
            <a:ext cx="2842488" cy="20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odern house interior 3D | CGTrader">
            <a:extLst>
              <a:ext uri="{FF2B5EF4-FFF2-40B4-BE49-F238E27FC236}">
                <a16:creationId xmlns:a16="http://schemas.microsoft.com/office/drawing/2014/main" id="{B5DB1898-3D3B-46A5-9C6E-582AF38F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76" y="889687"/>
            <a:ext cx="3415014" cy="19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99 modern staircases designs – absolute eye-catcher in the living ...">
            <a:extLst>
              <a:ext uri="{FF2B5EF4-FFF2-40B4-BE49-F238E27FC236}">
                <a16:creationId xmlns:a16="http://schemas.microsoft.com/office/drawing/2014/main" id="{FB985648-F692-46FC-81A1-240D426F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41" y="2810632"/>
            <a:ext cx="2734770" cy="18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K# Minimalist Home Decor and Design Ideas">
            <a:extLst>
              <a:ext uri="{FF2B5EF4-FFF2-40B4-BE49-F238E27FC236}">
                <a16:creationId xmlns:a16="http://schemas.microsoft.com/office/drawing/2014/main" id="{93C488C5-2CED-431B-99D3-0F7380F0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3" y="2973771"/>
            <a:ext cx="2788907" cy="19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ow Bong Joon Ho Designed the House in “Parasite” | IndieWire">
            <a:extLst>
              <a:ext uri="{FF2B5EF4-FFF2-40B4-BE49-F238E27FC236}">
                <a16:creationId xmlns:a16="http://schemas.microsoft.com/office/drawing/2014/main" id="{050F9DF6-DF19-4042-8EB9-2CB61D9B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11" y="4877949"/>
            <a:ext cx="3313771" cy="1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5 Luxury House Plans to Kickstart Your Inspiration">
            <a:extLst>
              <a:ext uri="{FF2B5EF4-FFF2-40B4-BE49-F238E27FC236}">
                <a16:creationId xmlns:a16="http://schemas.microsoft.com/office/drawing/2014/main" id="{15C6DCC2-0F9B-44F4-9C98-1A0EAB741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r="11017"/>
          <a:stretch/>
        </p:blipFill>
        <p:spPr bwMode="auto">
          <a:xfrm>
            <a:off x="9075741" y="888679"/>
            <a:ext cx="2724734" cy="19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95DFF8D-E1F9-430C-8CFB-6DD52E209040}"/>
              </a:ext>
            </a:extLst>
          </p:cNvPr>
          <p:cNvSpPr txBox="1"/>
          <p:nvPr/>
        </p:nvSpPr>
        <p:spPr>
          <a:xfrm>
            <a:off x="6556291" y="2617321"/>
            <a:ext cx="1861102" cy="2567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40000" lnSpcReduction="20000"/>
          </a:bodyPr>
          <a:lstStyle/>
          <a:p>
            <a:pPr algn="l"/>
            <a:r>
              <a:rPr lang="en-AU" sz="2400" dirty="0">
                <a:latin typeface="+mj-lt"/>
              </a:rPr>
              <a:t>Large Geometric Exteriors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280B8F-9252-41E2-BCC2-BD18D2D5646E}"/>
              </a:ext>
            </a:extLst>
          </p:cNvPr>
          <p:cNvSpPr txBox="1"/>
          <p:nvPr/>
        </p:nvSpPr>
        <p:spPr>
          <a:xfrm>
            <a:off x="7340563" y="4683586"/>
            <a:ext cx="1861102" cy="2567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47500" lnSpcReduction="20000"/>
          </a:bodyPr>
          <a:lstStyle/>
          <a:p>
            <a:pPr algn="l"/>
            <a:r>
              <a:rPr lang="en-AU" sz="2400" dirty="0">
                <a:latin typeface="+mj-lt"/>
              </a:rPr>
              <a:t>Large Open Backyards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BD8902-F21C-4F54-98C0-6934993FF44B}"/>
              </a:ext>
            </a:extLst>
          </p:cNvPr>
          <p:cNvSpPr txBox="1"/>
          <p:nvPr/>
        </p:nvSpPr>
        <p:spPr>
          <a:xfrm>
            <a:off x="1153625" y="4963831"/>
            <a:ext cx="1573099" cy="3440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40000" lnSpcReduction="20000"/>
          </a:bodyPr>
          <a:lstStyle/>
          <a:p>
            <a:pPr algn="l"/>
            <a:r>
              <a:rPr lang="en-AU" sz="2400" dirty="0">
                <a:solidFill>
                  <a:srgbClr val="BB1515"/>
                </a:solidFill>
                <a:latin typeface="+mj-lt"/>
              </a:rPr>
              <a:t>Open party spaces with a lot of large windows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D2EF6F-DFDB-4C6F-A16E-326DB19C8815}"/>
              </a:ext>
            </a:extLst>
          </p:cNvPr>
          <p:cNvSpPr txBox="1"/>
          <p:nvPr/>
        </p:nvSpPr>
        <p:spPr>
          <a:xfrm>
            <a:off x="4683816" y="2573730"/>
            <a:ext cx="1923694" cy="3440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55000" lnSpcReduction="20000"/>
          </a:bodyPr>
          <a:lstStyle/>
          <a:p>
            <a:pPr algn="l"/>
            <a:r>
              <a:rPr lang="en-AU" sz="2400" dirty="0">
                <a:solidFill>
                  <a:srgbClr val="BB1515"/>
                </a:solidFill>
                <a:latin typeface="+mj-lt"/>
              </a:rPr>
              <a:t>Spacious and Isolating</a:t>
            </a:r>
          </a:p>
        </p:txBody>
      </p:sp>
    </p:spTree>
    <p:extLst>
      <p:ext uri="{BB962C8B-B14F-4D97-AF65-F5344CB8AC3E}">
        <p14:creationId xmlns:p14="http://schemas.microsoft.com/office/powerpoint/2010/main" val="348550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8" y="889686"/>
            <a:ext cx="4124703" cy="593125"/>
          </a:xfrm>
        </p:spPr>
        <p:txBody>
          <a:bodyPr/>
          <a:lstStyle/>
          <a:p>
            <a:r>
              <a:rPr lang="en-AU" dirty="0"/>
              <a:t>Broad Project Art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4791A38-A8EF-49FF-B616-C16CA3990B03}"/>
              </a:ext>
            </a:extLst>
          </p:cNvPr>
          <p:cNvSpPr txBox="1">
            <a:spLocks/>
          </p:cNvSpPr>
          <p:nvPr/>
        </p:nvSpPr>
        <p:spPr>
          <a:xfrm>
            <a:off x="5601720" y="1259634"/>
            <a:ext cx="5140421" cy="59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Low Poly Realism Art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A0E3CF-88AC-407C-BFD7-0F49F1A94392}"/>
              </a:ext>
            </a:extLst>
          </p:cNvPr>
          <p:cNvSpPr txBox="1">
            <a:spLocks/>
          </p:cNvSpPr>
          <p:nvPr/>
        </p:nvSpPr>
        <p:spPr>
          <a:xfrm>
            <a:off x="4285341" y="3812594"/>
            <a:ext cx="2932671" cy="190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800" dirty="0"/>
              <a:t>Natural Light</a:t>
            </a:r>
          </a:p>
          <a:p>
            <a:pPr algn="r"/>
            <a:r>
              <a:rPr lang="en-AU" sz="1800" dirty="0"/>
              <a:t>Shiny and Sleek Objects and Architecture</a:t>
            </a:r>
          </a:p>
          <a:p>
            <a:pPr algn="r"/>
            <a:r>
              <a:rPr lang="en-AU" sz="1800" dirty="0"/>
              <a:t>Parts of the house look like a crime scene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06A22B-EF91-4842-A516-A469BD606E01}"/>
              </a:ext>
            </a:extLst>
          </p:cNvPr>
          <p:cNvSpPr txBox="1">
            <a:spLocks/>
          </p:cNvSpPr>
          <p:nvPr/>
        </p:nvSpPr>
        <p:spPr>
          <a:xfrm>
            <a:off x="1195124" y="4532025"/>
            <a:ext cx="3037702" cy="1774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/>
              <a:t>Small amounts of vibrant colours in objects such 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plants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art pieces</a:t>
            </a:r>
          </a:p>
        </p:txBody>
      </p:sp>
      <p:pic>
        <p:nvPicPr>
          <p:cNvPr id="4098" name="Picture 2" descr="Night Shift by Roman Klčo on Dribbble">
            <a:extLst>
              <a:ext uri="{FF2B5EF4-FFF2-40B4-BE49-F238E27FC236}">
                <a16:creationId xmlns:a16="http://schemas.microsoft.com/office/drawing/2014/main" id="{0562228F-4BC1-4C7F-99F0-CC71F25F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7" y="1590397"/>
            <a:ext cx="3486029" cy="261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e Rooms in Isometric View.c4d on Behance">
            <a:extLst>
              <a:ext uri="{FF2B5EF4-FFF2-40B4-BE49-F238E27FC236}">
                <a16:creationId xmlns:a16="http://schemas.microsoft.com/office/drawing/2014/main" id="{FD92EA26-9C0C-4017-AC5A-0B47AB0BE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t="16697" r="11320" b="14114"/>
          <a:stretch/>
        </p:blipFill>
        <p:spPr bwMode="auto">
          <a:xfrm>
            <a:off x="8525527" y="3069070"/>
            <a:ext cx="3486029" cy="31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E98538-0BEA-4CE0-817C-471969920E7F}"/>
              </a:ext>
            </a:extLst>
          </p:cNvPr>
          <p:cNvCxnSpPr>
            <a:cxnSpLocks/>
          </p:cNvCxnSpPr>
          <p:nvPr/>
        </p:nvCxnSpPr>
        <p:spPr>
          <a:xfrm>
            <a:off x="7218012" y="3996385"/>
            <a:ext cx="21512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3224E4-498A-4B1C-9AF6-A5FF5DB1B38D}"/>
              </a:ext>
            </a:extLst>
          </p:cNvPr>
          <p:cNvCxnSpPr>
            <a:cxnSpLocks/>
          </p:cNvCxnSpPr>
          <p:nvPr/>
        </p:nvCxnSpPr>
        <p:spPr>
          <a:xfrm>
            <a:off x="7218012" y="4623213"/>
            <a:ext cx="24478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05A0F8-4513-416C-AE80-85FCD2E9CA95}"/>
              </a:ext>
            </a:extLst>
          </p:cNvPr>
          <p:cNvCxnSpPr>
            <a:cxnSpLocks/>
          </p:cNvCxnSpPr>
          <p:nvPr/>
        </p:nvCxnSpPr>
        <p:spPr>
          <a:xfrm>
            <a:off x="7218012" y="5289725"/>
            <a:ext cx="20029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F4E4E8E-3FB3-4593-B519-7422DF838196}"/>
              </a:ext>
            </a:extLst>
          </p:cNvPr>
          <p:cNvSpPr txBox="1">
            <a:spLocks/>
          </p:cNvSpPr>
          <p:nvPr/>
        </p:nvSpPr>
        <p:spPr>
          <a:xfrm>
            <a:off x="4285342" y="1908110"/>
            <a:ext cx="2932671" cy="1705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1800" dirty="0"/>
              <a:t>Wood Tables &amp; Floors</a:t>
            </a:r>
          </a:p>
          <a:p>
            <a:pPr algn="r"/>
            <a:r>
              <a:rPr lang="en-AU" sz="1800" dirty="0"/>
              <a:t>Smooth White Walls</a:t>
            </a:r>
          </a:p>
          <a:p>
            <a:pPr algn="r"/>
            <a:r>
              <a:rPr lang="en-AU" sz="1800" dirty="0"/>
              <a:t>Marble Countertops</a:t>
            </a:r>
          </a:p>
          <a:p>
            <a:pPr algn="r"/>
            <a:r>
              <a:rPr lang="en-AU" sz="1800" dirty="0"/>
              <a:t>Lots of Windows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53DBF3-D07B-43F8-BB3C-152144B6463D}"/>
              </a:ext>
            </a:extLst>
          </p:cNvPr>
          <p:cNvCxnSpPr>
            <a:cxnSpLocks/>
          </p:cNvCxnSpPr>
          <p:nvPr/>
        </p:nvCxnSpPr>
        <p:spPr>
          <a:xfrm>
            <a:off x="7218012" y="2910641"/>
            <a:ext cx="3400299" cy="1491453"/>
          </a:xfrm>
          <a:prstGeom prst="bentConnector3">
            <a:avLst>
              <a:gd name="adj1" fmla="val 10014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338DF5C-0A94-4311-BBE0-BDB3BA1F64F7}"/>
              </a:ext>
            </a:extLst>
          </p:cNvPr>
          <p:cNvCxnSpPr/>
          <p:nvPr/>
        </p:nvCxnSpPr>
        <p:spPr>
          <a:xfrm>
            <a:off x="7218012" y="3429000"/>
            <a:ext cx="2362593" cy="383594"/>
          </a:xfrm>
          <a:prstGeom prst="bentConnector3">
            <a:avLst>
              <a:gd name="adj1" fmla="val 9986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E323345-825F-4EC2-851C-DFF1A6279A01}"/>
              </a:ext>
            </a:extLst>
          </p:cNvPr>
          <p:cNvCxnSpPr>
            <a:cxnSpLocks/>
          </p:cNvCxnSpPr>
          <p:nvPr/>
        </p:nvCxnSpPr>
        <p:spPr>
          <a:xfrm rot="10800000">
            <a:off x="3163331" y="3069070"/>
            <a:ext cx="2150075" cy="283732"/>
          </a:xfrm>
          <a:prstGeom prst="bentConnector3">
            <a:avLst>
              <a:gd name="adj1" fmla="val 1001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3F763F-6BC0-4421-8FD1-3FD20A50C216}"/>
              </a:ext>
            </a:extLst>
          </p:cNvPr>
          <p:cNvCxnSpPr/>
          <p:nvPr/>
        </p:nvCxnSpPr>
        <p:spPr>
          <a:xfrm flipH="1">
            <a:off x="3311611" y="2529016"/>
            <a:ext cx="16063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BC9D91E-C887-4A8E-B29D-B8BF9DB7AD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5492" y="2092410"/>
            <a:ext cx="2215978" cy="976660"/>
          </a:xfrm>
          <a:prstGeom prst="bentConnector3">
            <a:avLst>
              <a:gd name="adj1" fmla="val 1001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nector: Elbow 4096">
            <a:extLst>
              <a:ext uri="{FF2B5EF4-FFF2-40B4-BE49-F238E27FC236}">
                <a16:creationId xmlns:a16="http://schemas.microsoft.com/office/drawing/2014/main" id="{7DCDD480-4C48-4FEB-80FF-85E2816C99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3312" y="3344168"/>
            <a:ext cx="2458580" cy="1759984"/>
          </a:xfrm>
          <a:prstGeom prst="bentConnector3">
            <a:avLst>
              <a:gd name="adj1" fmla="val 431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FCE20219-1EA5-4766-8FC1-26CA4DA9EFA2}"/>
              </a:ext>
            </a:extLst>
          </p:cNvPr>
          <p:cNvCxnSpPr>
            <a:cxnSpLocks/>
          </p:cNvCxnSpPr>
          <p:nvPr/>
        </p:nvCxnSpPr>
        <p:spPr>
          <a:xfrm flipH="1">
            <a:off x="1142610" y="5453449"/>
            <a:ext cx="183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nector: Elbow 4106">
            <a:extLst>
              <a:ext uri="{FF2B5EF4-FFF2-40B4-BE49-F238E27FC236}">
                <a16:creationId xmlns:a16="http://schemas.microsoft.com/office/drawing/2014/main" id="{C39D2E8E-1117-427D-8073-31A83672A9E9}"/>
              </a:ext>
            </a:extLst>
          </p:cNvPr>
          <p:cNvCxnSpPr>
            <a:cxnSpLocks/>
          </p:cNvCxnSpPr>
          <p:nvPr/>
        </p:nvCxnSpPr>
        <p:spPr>
          <a:xfrm rot="16200000" flipV="1">
            <a:off x="-386771" y="4178085"/>
            <a:ext cx="3127497" cy="296442"/>
          </a:xfrm>
          <a:prstGeom prst="bentConnector3">
            <a:avLst>
              <a:gd name="adj1" fmla="val 21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71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BA2DE5-375D-42AE-A829-32E98F6E8E8C}"/>
              </a:ext>
            </a:extLst>
          </p:cNvPr>
          <p:cNvSpPr txBox="1">
            <a:spLocks/>
          </p:cNvSpPr>
          <p:nvPr/>
        </p:nvSpPr>
        <p:spPr>
          <a:xfrm>
            <a:off x="7417524" y="3656887"/>
            <a:ext cx="1651780" cy="2973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Minimalist wealthy house with large open areas, little amounts of spread out furniture and lots of hidden technology (smart home)</a:t>
            </a:r>
          </a:p>
        </p:txBody>
      </p:sp>
      <p:pic>
        <p:nvPicPr>
          <p:cNvPr id="5" name="Picture 2" descr="Go inside the architecture of South Korean film 'Parasite' - The ...">
            <a:extLst>
              <a:ext uri="{FF2B5EF4-FFF2-40B4-BE49-F238E27FC236}">
                <a16:creationId xmlns:a16="http://schemas.microsoft.com/office/drawing/2014/main" id="{B23E8CE3-8909-4B99-A0D1-3E50BD48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66" y="3756239"/>
            <a:ext cx="2372165" cy="15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side the House From Bong Joon Ho's Parasite | Architectural Digest">
            <a:extLst>
              <a:ext uri="{FF2B5EF4-FFF2-40B4-BE49-F238E27FC236}">
                <a16:creationId xmlns:a16="http://schemas.microsoft.com/office/drawing/2014/main" id="{C6995BF4-7078-4EEE-8611-33C54BDD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66" y="5387358"/>
            <a:ext cx="2346545" cy="11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25 Examples of Minimalism in Interior Design - Freshome">
            <a:extLst>
              <a:ext uri="{FF2B5EF4-FFF2-40B4-BE49-F238E27FC236}">
                <a16:creationId xmlns:a16="http://schemas.microsoft.com/office/drawing/2014/main" id="{7D221E9D-38DF-4979-950D-91DE0446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" y="1718270"/>
            <a:ext cx="2285330" cy="171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25 Examples of Minimalism in Interior Design - Freshome">
            <a:extLst>
              <a:ext uri="{FF2B5EF4-FFF2-40B4-BE49-F238E27FC236}">
                <a16:creationId xmlns:a16="http://schemas.microsoft.com/office/drawing/2014/main" id="{99EC003D-58CD-4FCE-8905-7DF63EC7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" y="3551970"/>
            <a:ext cx="2275123" cy="15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CFD8F-6C9C-41A4-9A9A-603064575C9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381948" y="5178339"/>
            <a:ext cx="924330" cy="896978"/>
          </a:xfrm>
          <a:prstGeom prst="lin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16681730-B79C-4EF7-9355-2D2CFEDF7B98}"/>
              </a:ext>
            </a:extLst>
          </p:cNvPr>
          <p:cNvSpPr/>
          <p:nvPr/>
        </p:nvSpPr>
        <p:spPr>
          <a:xfrm>
            <a:off x="7306278" y="4795129"/>
            <a:ext cx="156057" cy="766419"/>
          </a:xfrm>
          <a:prstGeom prst="leftBrac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4FC25F8-0183-474A-899D-EC7640FF36CF}"/>
              </a:ext>
            </a:extLst>
          </p:cNvPr>
          <p:cNvSpPr/>
          <p:nvPr/>
        </p:nvSpPr>
        <p:spPr>
          <a:xfrm>
            <a:off x="7302287" y="3725931"/>
            <a:ext cx="160049" cy="1052013"/>
          </a:xfrm>
          <a:prstGeom prst="leftBrac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D3F65-77E5-4009-A57B-D742A390E1C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381948" y="4251938"/>
            <a:ext cx="920339" cy="621651"/>
          </a:xfrm>
          <a:prstGeom prst="lin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31BEE39-3243-46C4-A260-B5B5F1549324}"/>
              </a:ext>
            </a:extLst>
          </p:cNvPr>
          <p:cNvSpPr txBox="1">
            <a:spLocks/>
          </p:cNvSpPr>
          <p:nvPr/>
        </p:nvSpPr>
        <p:spPr>
          <a:xfrm>
            <a:off x="2924501" y="1669713"/>
            <a:ext cx="1591515" cy="2769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Black and White with grey colours combined with small amounts of vibrant colours (plants, art and important objects)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5597519-1961-4A9F-962E-753440540655}"/>
              </a:ext>
            </a:extLst>
          </p:cNvPr>
          <p:cNvSpPr/>
          <p:nvPr/>
        </p:nvSpPr>
        <p:spPr>
          <a:xfrm>
            <a:off x="2843760" y="1718269"/>
            <a:ext cx="155650" cy="700711"/>
          </a:xfrm>
          <a:prstGeom prst="leftBrac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B09B407-36E8-4A87-8143-9CA5E692D5DC}"/>
              </a:ext>
            </a:extLst>
          </p:cNvPr>
          <p:cNvSpPr/>
          <p:nvPr/>
        </p:nvSpPr>
        <p:spPr>
          <a:xfrm>
            <a:off x="2843760" y="2657384"/>
            <a:ext cx="155650" cy="1285103"/>
          </a:xfrm>
          <a:prstGeom prst="leftBrac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AA0DC7-7CDD-4D70-876A-A4CAEE71550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648466" y="2068625"/>
            <a:ext cx="1195294" cy="526974"/>
          </a:xfrm>
          <a:prstGeom prst="line">
            <a:avLst/>
          </a:prstGeom>
          <a:ln w="1905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4A4F4-CFE7-4F85-9311-873EB4D00D0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413456" y="3299936"/>
            <a:ext cx="1430304" cy="880955"/>
          </a:xfrm>
          <a:prstGeom prst="line">
            <a:avLst/>
          </a:prstGeom>
          <a:ln w="19050">
            <a:solidFill>
              <a:srgbClr val="BB151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0" descr="Minimalist-style-Kitchen-and-dining-room — Aunman">
            <a:extLst>
              <a:ext uri="{FF2B5EF4-FFF2-40B4-BE49-F238E27FC236}">
                <a16:creationId xmlns:a16="http://schemas.microsoft.com/office/drawing/2014/main" id="{67772A17-FCDE-41CE-A82F-F1300CB8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49" y="699861"/>
            <a:ext cx="3608471" cy="254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B48206B-3321-436D-9159-C9595671916F}"/>
              </a:ext>
            </a:extLst>
          </p:cNvPr>
          <p:cNvSpPr txBox="1">
            <a:spLocks/>
          </p:cNvSpPr>
          <p:nvPr/>
        </p:nvSpPr>
        <p:spPr>
          <a:xfrm>
            <a:off x="6422907" y="935806"/>
            <a:ext cx="1418866" cy="2404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Sleek, flat edge designs with marble countertops and appliances built into the surfaces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6DF3433-9286-460D-AF75-7CC3CE4F1EA0}"/>
              </a:ext>
            </a:extLst>
          </p:cNvPr>
          <p:cNvSpPr/>
          <p:nvPr/>
        </p:nvSpPr>
        <p:spPr>
          <a:xfrm>
            <a:off x="7751249" y="2376062"/>
            <a:ext cx="136243" cy="700711"/>
          </a:xfrm>
          <a:prstGeom prst="rightBrace">
            <a:avLst/>
          </a:prstGeom>
          <a:ln w="1270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AD0C0-44E0-487F-A70F-CD3A5693337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7887492" y="2269729"/>
            <a:ext cx="2212097" cy="456689"/>
          </a:xfrm>
          <a:prstGeom prst="line">
            <a:avLst/>
          </a:prstGeom>
          <a:ln w="1270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2F3FA39-BE68-441A-ADB9-253637D6F1CC}"/>
              </a:ext>
            </a:extLst>
          </p:cNvPr>
          <p:cNvSpPr/>
          <p:nvPr/>
        </p:nvSpPr>
        <p:spPr>
          <a:xfrm>
            <a:off x="7751249" y="1020278"/>
            <a:ext cx="136243" cy="1005429"/>
          </a:xfrm>
          <a:prstGeom prst="rightBrace">
            <a:avLst/>
          </a:prstGeom>
          <a:ln w="1270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79AE637-FCBC-4DC1-9C7D-C105B5A7139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7887491" y="1522993"/>
            <a:ext cx="3327993" cy="877106"/>
          </a:xfrm>
          <a:prstGeom prst="bentConnector3">
            <a:avLst>
              <a:gd name="adj1" fmla="val 88792"/>
            </a:avLst>
          </a:prstGeom>
          <a:ln w="12700">
            <a:solidFill>
              <a:srgbClr val="BB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F346C-1B31-4534-BC54-56F08D07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591" y="1186248"/>
            <a:ext cx="3009900" cy="50482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CC86CF0-5C33-4785-920E-7E9D9B88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6" y="1415788"/>
            <a:ext cx="3681853" cy="244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7FD644A-D895-45C8-BDE1-1ADD69B3D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13056" r="11598" b="13786"/>
          <a:stretch/>
        </p:blipFill>
        <p:spPr bwMode="auto">
          <a:xfrm>
            <a:off x="267576" y="3950574"/>
            <a:ext cx="3793787" cy="25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6AFA91-C95D-4A24-9043-EA30665335F5}"/>
              </a:ext>
            </a:extLst>
          </p:cNvPr>
          <p:cNvSpPr txBox="1">
            <a:spLocks/>
          </p:cNvSpPr>
          <p:nvPr/>
        </p:nvSpPr>
        <p:spPr>
          <a:xfrm>
            <a:off x="4350495" y="2183522"/>
            <a:ext cx="3987963" cy="3113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Low Poly Character Models with interchangeable faces for different characters and suspects </a:t>
            </a:r>
          </a:p>
          <a:p>
            <a:r>
              <a:rPr lang="en-AU" sz="2000" dirty="0"/>
              <a:t>(some of the faces may even be reused but with differing features like hair colour, eye colour, etc)</a:t>
            </a:r>
          </a:p>
        </p:txBody>
      </p:sp>
    </p:spTree>
    <p:extLst>
      <p:ext uri="{BB962C8B-B14F-4D97-AF65-F5344CB8AC3E}">
        <p14:creationId xmlns:p14="http://schemas.microsoft.com/office/powerpoint/2010/main" val="3333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4" y="109462"/>
            <a:ext cx="9041028" cy="700711"/>
          </a:xfrm>
        </p:spPr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125" y="810173"/>
            <a:ext cx="1695696" cy="593125"/>
          </a:xfrm>
        </p:spPr>
        <p:txBody>
          <a:bodyPr/>
          <a:lstStyle/>
          <a:p>
            <a:r>
              <a:rPr lang="en-AU" dirty="0"/>
              <a:t>Models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3C43D3C-2DAA-46EC-A111-FCF5C85BE6D7}"/>
              </a:ext>
            </a:extLst>
          </p:cNvPr>
          <p:cNvSpPr txBox="1">
            <a:spLocks/>
          </p:cNvSpPr>
          <p:nvPr/>
        </p:nvSpPr>
        <p:spPr>
          <a:xfrm>
            <a:off x="5130659" y="1034161"/>
            <a:ext cx="3850607" cy="395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Low Poly Models with matte colour or low detailed textures.</a:t>
            </a:r>
          </a:p>
          <a:p>
            <a:r>
              <a:rPr lang="en-AU" sz="2400" dirty="0"/>
              <a:t>(Some models that are higher importance are made with slightly more detail so they pop out in the environment.)</a:t>
            </a:r>
          </a:p>
        </p:txBody>
      </p:sp>
      <p:pic>
        <p:nvPicPr>
          <p:cNvPr id="1026" name="Picture 2" descr="3D model Low Poly Furniture Pack VR / AR / low-poly FBX">
            <a:extLst>
              <a:ext uri="{FF2B5EF4-FFF2-40B4-BE49-F238E27FC236}">
                <a16:creationId xmlns:a16="http://schemas.microsoft.com/office/drawing/2014/main" id="{23797F01-235D-4732-BDDA-B36FF1C82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12577" r="13461" b="4340"/>
          <a:stretch/>
        </p:blipFill>
        <p:spPr bwMode="auto">
          <a:xfrm>
            <a:off x="1086711" y="1439475"/>
            <a:ext cx="3356079" cy="19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w poly TV model by kushal_chaudhari | 3DOcean">
            <a:extLst>
              <a:ext uri="{FF2B5EF4-FFF2-40B4-BE49-F238E27FC236}">
                <a16:creationId xmlns:a16="http://schemas.microsoft.com/office/drawing/2014/main" id="{7073A89B-7B3F-421C-A0D8-F1EBA291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306" l="10000" r="90000">
                        <a14:foregroundMark x1="54844" y1="84861" x2="39141" y2="89028"/>
                        <a14:foregroundMark x1="40078" y1="90833" x2="40469" y2="94306"/>
                        <a14:foregroundMark x1="39766" y1="27083" x2="53511" y2="8412"/>
                        <a14:backgroundMark x1="58906" y1="5556" x2="58906" y2="5556"/>
                        <a14:backgroundMark x1="60547" y1="6250" x2="60547" y2="6250"/>
                        <a14:backgroundMark x1="60234" y1="6250" x2="60234" y2="6250"/>
                        <a14:backgroundMark x1="57891" y1="6250" x2="57891" y2="6250"/>
                        <a14:backgroundMark x1="56563" y1="6250" x2="62891" y2="4444"/>
                        <a14:backgroundMark x1="56172" y1="5556" x2="54219" y2="5000"/>
                        <a14:backgroundMark x1="55859" y1="5000" x2="55156" y2="6250"/>
                        <a14:backgroundMark x1="62578" y1="4444" x2="62578" y2="5000"/>
                        <a14:backgroundMark x1="53203" y1="5556" x2="55156" y2="7361"/>
                        <a14:backgroundMark x1="61250" y1="5556" x2="63594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2365" y="4531199"/>
            <a:ext cx="3698901" cy="20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odel fireextinguisher Low poly fire extinguisher">
            <a:extLst>
              <a:ext uri="{FF2B5EF4-FFF2-40B4-BE49-F238E27FC236}">
                <a16:creationId xmlns:a16="http://schemas.microsoft.com/office/drawing/2014/main" id="{06BC95E6-265D-4C80-A313-2F00C7F0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9" r="38451"/>
          <a:stretch/>
        </p:blipFill>
        <p:spPr bwMode="auto">
          <a:xfrm>
            <a:off x="311460" y="3607995"/>
            <a:ext cx="1289890" cy="276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sometric low poly plants Royalty Free Vector Image">
            <a:extLst>
              <a:ext uri="{FF2B5EF4-FFF2-40B4-BE49-F238E27FC236}">
                <a16:creationId xmlns:a16="http://schemas.microsoft.com/office/drawing/2014/main" id="{89EF6FFB-C9E9-43F6-8145-27B7CD972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9308660" y="3909570"/>
            <a:ext cx="2519386" cy="23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wz's 3D Low Poly Bed Model by Lawz123">
            <a:extLst>
              <a:ext uri="{FF2B5EF4-FFF2-40B4-BE49-F238E27FC236}">
                <a16:creationId xmlns:a16="http://schemas.microsoft.com/office/drawing/2014/main" id="{83A578B9-DFBB-402E-91D2-77171A946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1" t="10000" r="22319" b="2850"/>
          <a:stretch/>
        </p:blipFill>
        <p:spPr bwMode="auto">
          <a:xfrm>
            <a:off x="1916243" y="3810629"/>
            <a:ext cx="2887022" cy="2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w Poly Guitar Fender Telecaster 3D Model in Guitar 3DExport">
            <a:extLst>
              <a:ext uri="{FF2B5EF4-FFF2-40B4-BE49-F238E27FC236}">
                <a16:creationId xmlns:a16="http://schemas.microsoft.com/office/drawing/2014/main" id="{C4915F6E-1AF7-4ABA-8FEC-8B2D00D60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5942" r="22210" b="8598"/>
          <a:stretch/>
        </p:blipFill>
        <p:spPr bwMode="auto">
          <a:xfrm>
            <a:off x="9122152" y="1111236"/>
            <a:ext cx="2837077" cy="23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D91-2214-4B7E-97F0-5253D104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49F2A-08F0-44F1-9CEA-DC25233E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84E8CEC-4A1C-435E-8841-105F7C59C768}"/>
              </a:ext>
            </a:extLst>
          </p:cNvPr>
          <p:cNvSpPr txBox="1">
            <a:spLocks/>
          </p:cNvSpPr>
          <p:nvPr/>
        </p:nvSpPr>
        <p:spPr>
          <a:xfrm>
            <a:off x="4471629" y="1769030"/>
            <a:ext cx="2752956" cy="1619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Flat matte colours for rougher surfaces </a:t>
            </a:r>
          </a:p>
          <a:p>
            <a:r>
              <a:rPr lang="en-AU" sz="2000" dirty="0"/>
              <a:t>(walls, wooden tables, small objects, etc)</a:t>
            </a:r>
          </a:p>
        </p:txBody>
      </p:sp>
      <p:pic>
        <p:nvPicPr>
          <p:cNvPr id="6146" name="Picture 2" descr="Isometric Low Poly Living Room : isometric">
            <a:extLst>
              <a:ext uri="{FF2B5EF4-FFF2-40B4-BE49-F238E27FC236}">
                <a16:creationId xmlns:a16="http://schemas.microsoft.com/office/drawing/2014/main" id="{53B38197-5DF0-45D4-A259-D6ED84475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r="23166"/>
          <a:stretch/>
        </p:blipFill>
        <p:spPr bwMode="auto">
          <a:xfrm>
            <a:off x="296825" y="1482811"/>
            <a:ext cx="3560325" cy="337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152575-3C32-4C57-8339-35F69385878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28086" y="2578667"/>
            <a:ext cx="1143543" cy="290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AD823-FEEA-4FC8-A6C0-C4E30A2740A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89191" y="2578667"/>
            <a:ext cx="1382438" cy="10624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97AD9-67E1-4137-B314-41A97ED482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944131" y="2578667"/>
            <a:ext cx="2527498" cy="1186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Low Poly Isometric Kitchen #2 by skaior on Dribbble">
            <a:extLst>
              <a:ext uri="{FF2B5EF4-FFF2-40B4-BE49-F238E27FC236}">
                <a16:creationId xmlns:a16="http://schemas.microsoft.com/office/drawing/2014/main" id="{1D5A63F8-4C80-4447-A921-489F4E08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453" y="2869319"/>
            <a:ext cx="4289168" cy="321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950ECF-5FB8-4E61-8DA9-B79AB6EF60AB}"/>
              </a:ext>
            </a:extLst>
          </p:cNvPr>
          <p:cNvSpPr txBox="1">
            <a:spLocks/>
          </p:cNvSpPr>
          <p:nvPr/>
        </p:nvSpPr>
        <p:spPr>
          <a:xfrm>
            <a:off x="4323347" y="3737661"/>
            <a:ext cx="2752956" cy="1864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clean white, black and silver for shiny, metallic and glossy surfaces</a:t>
            </a:r>
          </a:p>
          <a:p>
            <a:r>
              <a:rPr lang="en-AU" sz="2000" dirty="0"/>
              <a:t>(counter tops, metal objects, windows, etc)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A9ED6B-BCBE-4D80-B6F9-ECF5DF18B4B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076303" y="4226011"/>
            <a:ext cx="2125362" cy="443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574746-0211-4824-AB9E-5E1B692814A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076303" y="4669696"/>
            <a:ext cx="2566230" cy="325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1E2610-8FAF-4790-AA1C-FFC0FE24E9D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076303" y="4669696"/>
            <a:ext cx="319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C7B59042-ACC2-4D9C-9E04-C2F2C8CC1FA6}"/>
              </a:ext>
            </a:extLst>
          </p:cNvPr>
          <p:cNvSpPr txBox="1">
            <a:spLocks/>
          </p:cNvSpPr>
          <p:nvPr/>
        </p:nvSpPr>
        <p:spPr>
          <a:xfrm>
            <a:off x="296825" y="5149949"/>
            <a:ext cx="2833136" cy="932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/>
              <a:t>Fabrics (lamp shades, couches, bedframes, cushions, etc)</a:t>
            </a:r>
          </a:p>
        </p:txBody>
      </p:sp>
      <p:cxnSp>
        <p:nvCxnSpPr>
          <p:cNvPr id="6163" name="Straight Connector 6162">
            <a:extLst>
              <a:ext uri="{FF2B5EF4-FFF2-40B4-BE49-F238E27FC236}">
                <a16:creationId xmlns:a16="http://schemas.microsoft.com/office/drawing/2014/main" id="{F53249C3-AB0D-4BA0-ABA0-DE840BCBA254}"/>
              </a:ext>
            </a:extLst>
          </p:cNvPr>
          <p:cNvCxnSpPr/>
          <p:nvPr/>
        </p:nvCxnSpPr>
        <p:spPr>
          <a:xfrm flipV="1">
            <a:off x="738231" y="3169658"/>
            <a:ext cx="1400962" cy="1980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7A0C191-0D10-41AD-A68C-EFBA0C445D0C}"/>
              </a:ext>
            </a:extLst>
          </p:cNvPr>
          <p:cNvCxnSpPr>
            <a:cxnSpLocks/>
          </p:cNvCxnSpPr>
          <p:nvPr/>
        </p:nvCxnSpPr>
        <p:spPr>
          <a:xfrm flipV="1">
            <a:off x="737213" y="4447853"/>
            <a:ext cx="976180" cy="7123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4479AE6-FDE9-4EBC-8B85-62B4B18B5684}"/>
              </a:ext>
            </a:extLst>
          </p:cNvPr>
          <p:cNvSpPr txBox="1">
            <a:spLocks/>
          </p:cNvSpPr>
          <p:nvPr/>
        </p:nvSpPr>
        <p:spPr>
          <a:xfrm>
            <a:off x="8561538" y="2302355"/>
            <a:ext cx="3393083" cy="622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AU" sz="28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Object Resolution:1024x1024</a:t>
            </a:r>
          </a:p>
          <a:p>
            <a:r>
              <a:rPr lang="en-AU" sz="2000" dirty="0"/>
              <a:t>Important Object Resolution:2048x2048</a:t>
            </a:r>
          </a:p>
        </p:txBody>
      </p:sp>
    </p:spTree>
    <p:extLst>
      <p:ext uri="{BB962C8B-B14F-4D97-AF65-F5344CB8AC3E}">
        <p14:creationId xmlns:p14="http://schemas.microsoft.com/office/powerpoint/2010/main" val="4215884821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ECD4EB5695004BBB2352929E1884C4" ma:contentTypeVersion="8" ma:contentTypeDescription="Create a new document." ma:contentTypeScope="" ma:versionID="b59b6029aa8f55f5d4e593aee320412f">
  <xsd:schema xmlns:xsd="http://www.w3.org/2001/XMLSchema" xmlns:xs="http://www.w3.org/2001/XMLSchema" xmlns:p="http://schemas.microsoft.com/office/2006/metadata/properties" xmlns:ns3="fc74e069-58e7-4957-904f-04b5823a189f" targetNamespace="http://schemas.microsoft.com/office/2006/metadata/properties" ma:root="true" ma:fieldsID="09394272b407975dd17f955f2431548d" ns3:_="">
    <xsd:import namespace="fc74e069-58e7-4957-904f-04b5823a18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4e069-58e7-4957-904f-04b5823a18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bf8156f1-b8c2-47a1-b2a8-26c49493e21b" Revision="1" Stencil="System.MyShapes" StencilVersion="1.0"/>
</Control>
</file>

<file path=customXml/item3.xml><?xml version="1.0" encoding="utf-8"?>
<Control xmlns="http://schemas.microsoft.com/VisualStudio/2011/storyboarding/control">
  <Id Name="bf8156f1-b8c2-47a1-b2a8-26c49493e21b" Revision="1" Stencil="System.MyShapes" StencilVersion="1.0"/>
</Control>
</file>

<file path=customXml/item4.xml><?xml version="1.0" encoding="utf-8"?>
<Control xmlns="http://schemas.microsoft.com/VisualStudio/2011/storyboarding/control">
  <Id Name="bf8156f1-b8c2-47a1-b2a8-26c49493e21b" Revision="1" Stencil="System.MyShapes" StencilVersion="1.0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F2A1DA-5BAF-4FAD-8C52-A1874514F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4e069-58e7-4957-904f-04b5823a18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263DD9-6696-468E-AC5B-9F3B60599B8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D52AAFB-3416-4835-BA6A-80849F89883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EB524F5-5383-4193-841E-73BA2523626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770DACC-17D2-457D-A1B0-8D64F97D0F38}">
  <ds:schemaRefs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fc74e069-58e7-4957-904f-04b5823a189f"/>
    <ds:schemaRef ds:uri="http://schemas.microsoft.com/office/2006/metadata/properties"/>
  </ds:schemaRefs>
</ds:datastoreItem>
</file>

<file path=customXml/itemProps6.xml><?xml version="1.0" encoding="utf-8"?>
<ds:datastoreItem xmlns:ds="http://schemas.openxmlformats.org/officeDocument/2006/customXml" ds:itemID="{C1C78CAD-FBB1-40C4-A632-AA35A892B1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751</Words>
  <Application>Microsoft Office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Corbel</vt:lpstr>
      <vt:lpstr>Headlines</vt:lpstr>
      <vt:lpstr>Memento Imago</vt:lpstr>
      <vt:lpstr>Contents</vt:lpstr>
      <vt:lpstr>Project Overview</vt:lpstr>
      <vt:lpstr>Reference/Mood Board</vt:lpstr>
      <vt:lpstr>Art Style</vt:lpstr>
      <vt:lpstr>Art Style</vt:lpstr>
      <vt:lpstr>Art Style</vt:lpstr>
      <vt:lpstr>Art Style</vt:lpstr>
      <vt:lpstr>Art Style</vt:lpstr>
      <vt:lpstr>Art Style</vt:lpstr>
      <vt:lpstr>Art Style</vt:lpstr>
      <vt:lpstr>Art Style</vt:lpstr>
      <vt:lpstr>Art Style</vt:lpstr>
      <vt:lpstr>Art Style</vt:lpstr>
      <vt:lpstr>Feature Asset</vt:lpstr>
      <vt:lpstr>Feature Asset</vt:lpstr>
      <vt:lpstr>Feature Asset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Memento Imago</dc:title>
  <dc:creator>Caerwyn Bartley</dc:creator>
  <cp:lastModifiedBy>Caerwyn Bartley</cp:lastModifiedBy>
  <cp:revision>92</cp:revision>
  <dcterms:created xsi:type="dcterms:W3CDTF">2020-04-08T00:54:58Z</dcterms:created>
  <dcterms:modified xsi:type="dcterms:W3CDTF">2020-05-08T06:12:46Z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0x01010058ECD4EB5695004BBB2352929E1884C4</vt:lpwstr>
  </property>
</Properties>
</file>